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58D286-7870-411C-8F91-1966D90C5ACC}">
  <a:tblStyle styleId="{D858D286-7870-411C-8F91-1966D90C5AC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aven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835b1e927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835b1e927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835b1e927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835b1e927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835b1e927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835b1e927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835b1e927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835b1e927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835b1e927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835b1e927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835b1e927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835b1e927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835b1e927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835b1e927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8773196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8773196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187325" y="17625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1: NBA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336050" y="31501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Sebastián Franco 21484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Mario Puente 21290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4825" y="545300"/>
            <a:ext cx="3759700" cy="3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349450" y="72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 15 Jugadores con mejor PIE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625" y="3316875"/>
            <a:ext cx="2445680" cy="17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225" y="3527125"/>
            <a:ext cx="2141100" cy="15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75" y="787426"/>
            <a:ext cx="4812550" cy="43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/>
          <p:nvPr/>
        </p:nvSpPr>
        <p:spPr>
          <a:xfrm>
            <a:off x="5440950" y="1455600"/>
            <a:ext cx="333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*Miami Heat es el único equipo con 2 jugadores.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** Brian Bowen II y Cristiano Felicio son los únicos jugadores con &lt;20 ppp, 1&lt;app y &lt; 4 rpp.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 Plus-Minus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1303800" y="11431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Utah Jazz tiene el mejor Plus-Minus en la última temporada, con +13.33 de promedio. Entre el top 5 se encuentran equipos como 76ers, Suns, Bucks y Clippers.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7387" y="1365675"/>
            <a:ext cx="6044524" cy="37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113" y="1849799"/>
            <a:ext cx="1447434" cy="14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8025" y="1668761"/>
            <a:ext cx="1805975" cy="18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400" y="3216350"/>
            <a:ext cx="1805975" cy="18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7725" y="3216350"/>
            <a:ext cx="1731825" cy="17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más efectivo en tiros de 3 puntos en la última temporada temporada </a:t>
            </a:r>
            <a:endParaRPr/>
          </a:p>
        </p:txBody>
      </p:sp>
      <p:graphicFrame>
        <p:nvGraphicFramePr>
          <p:cNvPr id="305" name="Google Shape;305;p16"/>
          <p:cNvGraphicFramePr/>
          <p:nvPr/>
        </p:nvGraphicFramePr>
        <p:xfrm>
          <a:off x="239150" y="15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{D858D286-7870-411C-8F91-1966D90C5ACC}</a:tableStyleId>
              </a:tblPr>
              <a:tblGrid>
                <a:gridCol w="2397850"/>
                <a:gridCol w="730650"/>
              </a:tblGrid>
              <a:tr h="71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Equipo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% de Triples en Casa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LA Clippers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0.423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Milwaukee Bucks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0.399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Philadelphia 76ers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0.392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Utah Jazz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0.391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New York Knicks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0.391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6" name="Google Shape;306;p16"/>
          <p:cNvGraphicFramePr/>
          <p:nvPr/>
        </p:nvGraphicFramePr>
        <p:xfrm>
          <a:off x="3511175" y="1597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{D858D286-7870-411C-8F91-1966D90C5ACC}</a:tableStyleId>
              </a:tblPr>
              <a:tblGrid>
                <a:gridCol w="2397875"/>
                <a:gridCol w="730625"/>
              </a:tblGrid>
              <a:tr h="66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Equipo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chemeClr val="lt1"/>
                          </a:solidFill>
                        </a:rPr>
                        <a:t>% de Triples de Visita</a:t>
                      </a:r>
                      <a:endParaRPr b="1" sz="115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rgbClr val="FFFFFF"/>
                          </a:solidFill>
                        </a:rPr>
                        <a:t>LA Clippers</a:t>
                      </a:r>
                      <a:endParaRPr b="1" sz="11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0.400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rgbClr val="FFFFFF"/>
                          </a:solidFill>
                        </a:rPr>
                        <a:t>Portland Trail Blazers</a:t>
                      </a:r>
                      <a:endParaRPr b="1" sz="11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0.397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rgbClr val="FFFFFF"/>
                          </a:solidFill>
                        </a:rPr>
                        <a:t>New York Knicks</a:t>
                      </a:r>
                      <a:endParaRPr b="1" sz="11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0.392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>
                          <a:solidFill>
                            <a:srgbClr val="FFFFFF"/>
                          </a:solidFill>
                        </a:rPr>
                        <a:t>Brooklyn Nets</a:t>
                      </a:r>
                      <a:endParaRPr b="1" sz="11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0.387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Indiana Pacers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0.382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7" name="Google Shape;3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300" y="1196125"/>
            <a:ext cx="1731825" cy="17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075" y="3080350"/>
            <a:ext cx="2199525" cy="178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más efectivo en tiros libres en la última temporada jugada. </a:t>
            </a:r>
            <a:endParaRPr/>
          </a:p>
        </p:txBody>
      </p:sp>
      <p:graphicFrame>
        <p:nvGraphicFramePr>
          <p:cNvPr id="314" name="Google Shape;314;p17"/>
          <p:cNvGraphicFramePr/>
          <p:nvPr/>
        </p:nvGraphicFramePr>
        <p:xfrm>
          <a:off x="251550" y="15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{D858D286-7870-411C-8F91-1966D90C5ACC}</a:tableStyleId>
              </a:tblPr>
              <a:tblGrid>
                <a:gridCol w="2098725"/>
                <a:gridCol w="1065750"/>
              </a:tblGrid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Equipo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% de FT en casa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Phoenix Suns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0.836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Portland Trail Blazers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0.833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LA Clippers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0.829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Toronto Raptors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0.828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Atlanta Hawks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0.817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5" name="Google Shape;315;p17"/>
          <p:cNvGraphicFramePr/>
          <p:nvPr/>
        </p:nvGraphicFramePr>
        <p:xfrm>
          <a:off x="3659900" y="158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{D858D286-7870-411C-8F91-1966D90C5ACC}</a:tableStyleId>
              </a:tblPr>
              <a:tblGrid>
                <a:gridCol w="2098725"/>
                <a:gridCol w="1065750"/>
              </a:tblGrid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Equipo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% de FT de visita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Phoenix Suns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0.851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LA Clippers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0.845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Portland Trail Blazers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0.819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Denver Nuggets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0.816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Atlanta Hawks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0.813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6" name="Google Shape;3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625" y="1088527"/>
            <a:ext cx="1466900" cy="1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375" y="2460525"/>
            <a:ext cx="1291950" cy="12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1850" y="2555425"/>
            <a:ext cx="1102150" cy="11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3625" y="3657575"/>
            <a:ext cx="1466900" cy="14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que menos pierde la pelota por partido</a:t>
            </a:r>
            <a:endParaRPr/>
          </a:p>
        </p:txBody>
      </p:sp>
      <p:graphicFrame>
        <p:nvGraphicFramePr>
          <p:cNvPr id="325" name="Google Shape;325;p18"/>
          <p:cNvGraphicFramePr/>
          <p:nvPr/>
        </p:nvGraphicFramePr>
        <p:xfrm>
          <a:off x="685350" y="167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{D858D286-7870-411C-8F91-1966D90C5ACC}</a:tableStyleId>
              </a:tblPr>
              <a:tblGrid>
                <a:gridCol w="2333175"/>
                <a:gridCol w="1002525"/>
              </a:tblGrid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TEAM_NAME_HOME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turnovers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Portland Trail Blazers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10.89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San Antonio Spurs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11.33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Dallas Mavericks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11.86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Phoenix Suns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12.26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Sacramento Kings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12.71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6" name="Google Shape;3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200" y="2281400"/>
            <a:ext cx="2195550" cy="2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8"/>
          <p:cNvSpPr txBox="1"/>
          <p:nvPr/>
        </p:nvSpPr>
        <p:spPr>
          <a:xfrm>
            <a:off x="4362675" y="1450100"/>
            <a:ext cx="345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*Entre otros equipos de interés están los Chicago Bulls con 15.10 (28o) y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 Clippers con 12.81 (7o).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>
            <p:ph type="title"/>
          </p:nvPr>
        </p:nvSpPr>
        <p:spPr>
          <a:xfrm>
            <a:off x="1283075" y="412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Mayor capacidad de Estadio</a:t>
            </a:r>
            <a:endParaRPr/>
          </a:p>
        </p:txBody>
      </p:sp>
      <p:sp>
        <p:nvSpPr>
          <p:cNvPr id="333" name="Google Shape;333;p19"/>
          <p:cNvSpPr txBox="1"/>
          <p:nvPr>
            <p:ph idx="1" type="body"/>
          </p:nvPr>
        </p:nvSpPr>
        <p:spPr>
          <a:xfrm>
            <a:off x="1283063" y="878250"/>
            <a:ext cx="70305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" sz="1502"/>
              <a:t>Los Chicago Bulls, con el United Center tienen la mayor capacidad en su estadio, con 21711 asientos disponibles. </a:t>
            </a:r>
            <a:endParaRPr sz="1502"/>
          </a:p>
        </p:txBody>
      </p:sp>
      <p:pic>
        <p:nvPicPr>
          <p:cNvPr id="334" name="Google Shape;3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050" y="1738900"/>
            <a:ext cx="4829976" cy="3219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5" name="Google Shape;335;p19"/>
          <p:cNvGraphicFramePr/>
          <p:nvPr/>
        </p:nvGraphicFramePr>
        <p:xfrm>
          <a:off x="239175" y="18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{D858D286-7870-411C-8F91-1966D90C5ACC}</a:tableStyleId>
              </a:tblPr>
              <a:tblGrid>
                <a:gridCol w="1341700"/>
                <a:gridCol w="1659475"/>
              </a:tblGrid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NICKNAME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Capacidad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Bulls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21711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Wizards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20647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Cavaliers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20562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Trail Blazers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19980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Knicks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19763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Heat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19600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Timberwolves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19356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Mavericks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19200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Clippers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19060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50"/>
                        <a:t>Lakers</a:t>
                      </a:r>
                      <a:endParaRPr b="1"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/>
                        <a:t>19060</a:t>
                      </a:r>
                      <a:endParaRPr sz="11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6" name="Google Shape;336;p19"/>
          <p:cNvSpPr txBox="1"/>
          <p:nvPr>
            <p:ph idx="1" type="body"/>
          </p:nvPr>
        </p:nvSpPr>
        <p:spPr>
          <a:xfrm>
            <a:off x="239175" y="1466250"/>
            <a:ext cx="7030500" cy="2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" sz="1502"/>
              <a:t>Otros equipos entre el top 10:</a:t>
            </a:r>
            <a:endParaRPr sz="1502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type="title"/>
          </p:nvPr>
        </p:nvSpPr>
        <p:spPr>
          <a:xfrm>
            <a:off x="1303825" y="3878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con mejor manejo salarial</a:t>
            </a:r>
            <a:endParaRPr/>
          </a:p>
        </p:txBody>
      </p:sp>
      <p:sp>
        <p:nvSpPr>
          <p:cNvPr id="342" name="Google Shape;342;p20"/>
          <p:cNvSpPr txBox="1"/>
          <p:nvPr>
            <p:ph idx="1" type="body"/>
          </p:nvPr>
        </p:nvSpPr>
        <p:spPr>
          <a:xfrm>
            <a:off x="611000" y="1300950"/>
            <a:ext cx="34263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equipos con un manejo salarial bajo:</a:t>
            </a:r>
            <a:endParaRPr/>
          </a:p>
        </p:txBody>
      </p:sp>
      <p:graphicFrame>
        <p:nvGraphicFramePr>
          <p:cNvPr id="343" name="Google Shape;343;p20"/>
          <p:cNvGraphicFramePr/>
          <p:nvPr/>
        </p:nvGraphicFramePr>
        <p:xfrm>
          <a:off x="611000" y="167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{D858D286-7870-411C-8F91-1966D90C5ACC}</a:tableStyleId>
              </a:tblPr>
              <a:tblGrid>
                <a:gridCol w="2589300"/>
                <a:gridCol w="1193500"/>
              </a:tblGrid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Equipo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Temporada </a:t>
                      </a:r>
                      <a:r>
                        <a:rPr b="1" lang="es" sz="1200"/>
                        <a:t>2022-23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Chicago Bulls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22000000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Memphis Grizzlies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25732621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Oklahoma City Thunder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35107300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Detroit Pistons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35197488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Charlotte Hornets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44614401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Orlando Magic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45400000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Cleveland Cavaliers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46041645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San Antonio Spurs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46555606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Phoenix Suns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57182200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Dallas Mavericks</a:t>
                      </a:r>
                      <a:endParaRPr b="1"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59071146</a:t>
                      </a:r>
                      <a:endParaRPr sz="12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" name="Google Shape;344;p20"/>
          <p:cNvSpPr txBox="1"/>
          <p:nvPr>
            <p:ph idx="1" type="body"/>
          </p:nvPr>
        </p:nvSpPr>
        <p:spPr>
          <a:xfrm>
            <a:off x="1146925" y="910475"/>
            <a:ext cx="7344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equipo con mejor manejo salarial para esta temporada son los Chicago Bulls. </a:t>
            </a:r>
            <a:endParaRPr/>
          </a:p>
        </p:txBody>
      </p:sp>
      <p:pic>
        <p:nvPicPr>
          <p:cNvPr id="345" name="Google Shape;3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200" y="1527175"/>
            <a:ext cx="3451525" cy="34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1130275" y="288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para invertir</a:t>
            </a:r>
            <a:endParaRPr/>
          </a:p>
        </p:txBody>
      </p:sp>
      <p:sp>
        <p:nvSpPr>
          <p:cNvPr id="351" name="Google Shape;351;p21"/>
          <p:cNvSpPr txBox="1"/>
          <p:nvPr>
            <p:ph idx="1" type="body"/>
          </p:nvPr>
        </p:nvSpPr>
        <p:spPr>
          <a:xfrm>
            <a:off x="609750" y="1597875"/>
            <a:ext cx="4124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El mejor equipo para invertir en la temporada 22-23 es LA Clippers. El equipo de Los </a:t>
            </a:r>
            <a:r>
              <a:rPr lang="es" sz="1500"/>
              <a:t>Ángeles</a:t>
            </a:r>
            <a:r>
              <a:rPr lang="es" sz="1500"/>
              <a:t>, tiene 2 jugadores estrella: Paul George y Kawhi Leonard, los cuales tienen un índice PIE elevado. Son un equipo muy balanceado, que tira de forma muy efectiva. Siendo el equipo 13 con mayor masa salarial, </a:t>
            </a:r>
            <a:r>
              <a:rPr lang="es" sz="1500"/>
              <a:t>todavía</a:t>
            </a:r>
            <a:r>
              <a:rPr lang="es" sz="1500"/>
              <a:t> tienen espacio para agregar jugadores estrella o que ayuden a la rotación. Por último, su ubicación es un mercado clave para la NBA, siendo una de las ciudades más conocidas y populares del país.</a:t>
            </a:r>
            <a:endParaRPr sz="1500"/>
          </a:p>
        </p:txBody>
      </p:sp>
      <p:pic>
        <p:nvPicPr>
          <p:cNvPr id="352" name="Google Shape;3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598" y="288725"/>
            <a:ext cx="3964726" cy="23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600" y="2668375"/>
            <a:ext cx="3964726" cy="2230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